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87" r:id="rId2"/>
    <p:sldId id="281" r:id="rId3"/>
    <p:sldId id="280" r:id="rId4"/>
    <p:sldId id="267" r:id="rId5"/>
    <p:sldId id="268" r:id="rId6"/>
    <p:sldId id="289" r:id="rId7"/>
    <p:sldId id="270" r:id="rId8"/>
    <p:sldId id="290" r:id="rId9"/>
    <p:sldId id="269" r:id="rId10"/>
    <p:sldId id="279" r:id="rId11"/>
    <p:sldId id="282" r:id="rId12"/>
    <p:sldId id="284" r:id="rId13"/>
    <p:sldId id="286" r:id="rId14"/>
    <p:sldId id="288"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4" autoAdjust="0"/>
  </p:normalViewPr>
  <p:slideViewPr>
    <p:cSldViewPr snapToGrid="0">
      <p:cViewPr varScale="1">
        <p:scale>
          <a:sx n="85" d="100"/>
          <a:sy n="85" d="100"/>
        </p:scale>
        <p:origin x="590" y="62"/>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OTNOORU HARITHA" userId="d09a159c712311d8" providerId="LiveId" clId="{7F19611D-5E66-400F-A8EC-6F4DA131A32F}"/>
    <pc:docChg chg="custSel modSld">
      <pc:chgData name="POTNOORU HARITHA" userId="d09a159c712311d8" providerId="LiveId" clId="{7F19611D-5E66-400F-A8EC-6F4DA131A32F}" dt="2025-12-10T14:50:48.743" v="135" actId="20577"/>
      <pc:docMkLst>
        <pc:docMk/>
      </pc:docMkLst>
      <pc:sldChg chg="modSp mod">
        <pc:chgData name="POTNOORU HARITHA" userId="d09a159c712311d8" providerId="LiveId" clId="{7F19611D-5E66-400F-A8EC-6F4DA131A32F}" dt="2025-12-10T14:29:17.472" v="105" actId="1076"/>
        <pc:sldMkLst>
          <pc:docMk/>
          <pc:sldMk cId="1181435729" sldId="270"/>
        </pc:sldMkLst>
        <pc:spChg chg="mod">
          <ac:chgData name="POTNOORU HARITHA" userId="d09a159c712311d8" providerId="LiveId" clId="{7F19611D-5E66-400F-A8EC-6F4DA131A32F}" dt="2025-12-10T14:29:13.634" v="104" actId="1076"/>
          <ac:spMkLst>
            <pc:docMk/>
            <pc:sldMk cId="1181435729" sldId="270"/>
            <ac:spMk id="2" creationId="{00000000-0000-0000-0000-000000000000}"/>
          </ac:spMkLst>
        </pc:spChg>
        <pc:spChg chg="mod">
          <ac:chgData name="POTNOORU HARITHA" userId="d09a159c712311d8" providerId="LiveId" clId="{7F19611D-5E66-400F-A8EC-6F4DA131A32F}" dt="2025-12-10T14:29:17.472" v="105" actId="1076"/>
          <ac:spMkLst>
            <pc:docMk/>
            <pc:sldMk cId="1181435729" sldId="270"/>
            <ac:spMk id="9" creationId="{672CF859-89F8-5CF8-320D-2E58218F0A80}"/>
          </ac:spMkLst>
        </pc:spChg>
      </pc:sldChg>
      <pc:sldChg chg="modSp mod">
        <pc:chgData name="POTNOORU HARITHA" userId="d09a159c712311d8" providerId="LiveId" clId="{7F19611D-5E66-400F-A8EC-6F4DA131A32F}" dt="2025-12-10T14:18:12.108" v="50" actId="207"/>
        <pc:sldMkLst>
          <pc:docMk/>
          <pc:sldMk cId="35175560" sldId="279"/>
        </pc:sldMkLst>
        <pc:spChg chg="mod">
          <ac:chgData name="POTNOORU HARITHA" userId="d09a159c712311d8" providerId="LiveId" clId="{7F19611D-5E66-400F-A8EC-6F4DA131A32F}" dt="2025-12-10T14:18:12.108" v="50" actId="207"/>
          <ac:spMkLst>
            <pc:docMk/>
            <pc:sldMk cId="35175560" sldId="279"/>
            <ac:spMk id="15" creationId="{B6EDA636-0AED-2151-D7B1-F06B7658D351}"/>
          </ac:spMkLst>
        </pc:spChg>
      </pc:sldChg>
      <pc:sldChg chg="modSp mod">
        <pc:chgData name="POTNOORU HARITHA" userId="d09a159c712311d8" providerId="LiveId" clId="{7F19611D-5E66-400F-A8EC-6F4DA131A32F}" dt="2025-12-10T14:50:48.743" v="135" actId="20577"/>
        <pc:sldMkLst>
          <pc:docMk/>
          <pc:sldMk cId="2497008493" sldId="280"/>
        </pc:sldMkLst>
        <pc:spChg chg="mod">
          <ac:chgData name="POTNOORU HARITHA" userId="d09a159c712311d8" providerId="LiveId" clId="{7F19611D-5E66-400F-A8EC-6F4DA131A32F}" dt="2025-12-10T14:50:48.743" v="135" actId="20577"/>
          <ac:spMkLst>
            <pc:docMk/>
            <pc:sldMk cId="2497008493" sldId="280"/>
            <ac:spMk id="6" creationId="{3E55EC0C-E4B8-C2D3-1F6D-51DEBAA5820A}"/>
          </ac:spMkLst>
        </pc:spChg>
      </pc:sldChg>
      <pc:sldChg chg="addSp delSp modSp mod">
        <pc:chgData name="POTNOORU HARITHA" userId="d09a159c712311d8" providerId="LiveId" clId="{7F19611D-5E66-400F-A8EC-6F4DA131A32F}" dt="2025-12-10T14:22:00.219" v="76" actId="1076"/>
        <pc:sldMkLst>
          <pc:docMk/>
          <pc:sldMk cId="1187902940" sldId="282"/>
        </pc:sldMkLst>
        <pc:spChg chg="mod">
          <ac:chgData name="POTNOORU HARITHA" userId="d09a159c712311d8" providerId="LiveId" clId="{7F19611D-5E66-400F-A8EC-6F4DA131A32F}" dt="2025-12-10T14:21:30.376" v="69" actId="1076"/>
          <ac:spMkLst>
            <pc:docMk/>
            <pc:sldMk cId="1187902940" sldId="282"/>
            <ac:spMk id="2" creationId="{9D288143-3D3F-F3EA-759F-655B4D5CD0E7}"/>
          </ac:spMkLst>
        </pc:spChg>
        <pc:spChg chg="add del mod">
          <ac:chgData name="POTNOORU HARITHA" userId="d09a159c712311d8" providerId="LiveId" clId="{7F19611D-5E66-400F-A8EC-6F4DA131A32F}" dt="2025-12-10T14:19:32.924" v="53" actId="21"/>
          <ac:spMkLst>
            <pc:docMk/>
            <pc:sldMk cId="1187902940" sldId="282"/>
            <ac:spMk id="6" creationId="{5F8BEDCB-3199-2163-9634-DD396D781020}"/>
          </ac:spMkLst>
        </pc:spChg>
        <pc:picChg chg="del">
          <ac:chgData name="POTNOORU HARITHA" userId="d09a159c712311d8" providerId="LiveId" clId="{7F19611D-5E66-400F-A8EC-6F4DA131A32F}" dt="2025-12-10T14:19:07.681" v="51" actId="478"/>
          <ac:picMkLst>
            <pc:docMk/>
            <pc:sldMk cId="1187902940" sldId="282"/>
            <ac:picMk id="4" creationId="{7EE7347D-BA11-C8C6-90E6-5575DB0ECC46}"/>
          </ac:picMkLst>
        </pc:picChg>
        <pc:picChg chg="del">
          <ac:chgData name="POTNOORU HARITHA" userId="d09a159c712311d8" providerId="LiveId" clId="{7F19611D-5E66-400F-A8EC-6F4DA131A32F}" dt="2025-12-10T14:19:36.748" v="54" actId="21"/>
          <ac:picMkLst>
            <pc:docMk/>
            <pc:sldMk cId="1187902940" sldId="282"/>
            <ac:picMk id="5" creationId="{E2B7C4AC-5CF1-3151-0670-333237FD568A}"/>
          </ac:picMkLst>
        </pc:picChg>
        <pc:picChg chg="add mod">
          <ac:chgData name="POTNOORU HARITHA" userId="d09a159c712311d8" providerId="LiveId" clId="{7F19611D-5E66-400F-A8EC-6F4DA131A32F}" dt="2025-12-10T14:19:38.530" v="55"/>
          <ac:picMkLst>
            <pc:docMk/>
            <pc:sldMk cId="1187902940" sldId="282"/>
            <ac:picMk id="7" creationId="{E2B7C4AC-5CF1-3151-0670-333237FD568A}"/>
          </ac:picMkLst>
        </pc:picChg>
        <pc:picChg chg="add mod modCrop">
          <ac:chgData name="POTNOORU HARITHA" userId="d09a159c712311d8" providerId="LiveId" clId="{7F19611D-5E66-400F-A8EC-6F4DA131A32F}" dt="2025-12-10T14:21:32.846" v="70" actId="1076"/>
          <ac:picMkLst>
            <pc:docMk/>
            <pc:sldMk cId="1187902940" sldId="282"/>
            <ac:picMk id="8" creationId="{40B1F779-2E52-E3B3-359F-E83EEE7B55B1}"/>
          </ac:picMkLst>
        </pc:picChg>
        <pc:picChg chg="add mod">
          <ac:chgData name="POTNOORU HARITHA" userId="d09a159c712311d8" providerId="LiveId" clId="{7F19611D-5E66-400F-A8EC-6F4DA131A32F}" dt="2025-12-10T14:21:49.690" v="73" actId="1076"/>
          <ac:picMkLst>
            <pc:docMk/>
            <pc:sldMk cId="1187902940" sldId="282"/>
            <ac:picMk id="9" creationId="{EC7A556E-095C-6D4A-F8E3-37C72900F706}"/>
          </ac:picMkLst>
        </pc:picChg>
        <pc:picChg chg="add mod">
          <ac:chgData name="POTNOORU HARITHA" userId="d09a159c712311d8" providerId="LiveId" clId="{7F19611D-5E66-400F-A8EC-6F4DA131A32F}" dt="2025-12-10T14:21:36.857" v="71" actId="1076"/>
          <ac:picMkLst>
            <pc:docMk/>
            <pc:sldMk cId="1187902940" sldId="282"/>
            <ac:picMk id="10" creationId="{1C1618DC-472C-C126-9165-A5F2F31302D6}"/>
          </ac:picMkLst>
        </pc:picChg>
        <pc:picChg chg="add mod">
          <ac:chgData name="POTNOORU HARITHA" userId="d09a159c712311d8" providerId="LiveId" clId="{7F19611D-5E66-400F-A8EC-6F4DA131A32F}" dt="2025-12-10T14:21:52.611" v="74" actId="1076"/>
          <ac:picMkLst>
            <pc:docMk/>
            <pc:sldMk cId="1187902940" sldId="282"/>
            <ac:picMk id="11" creationId="{A135C610-112E-D572-377D-900CEC19552D}"/>
          </ac:picMkLst>
        </pc:picChg>
        <pc:picChg chg="add mod">
          <ac:chgData name="POTNOORU HARITHA" userId="d09a159c712311d8" providerId="LiveId" clId="{7F19611D-5E66-400F-A8EC-6F4DA131A32F}" dt="2025-12-10T14:22:00.219" v="76" actId="1076"/>
          <ac:picMkLst>
            <pc:docMk/>
            <pc:sldMk cId="1187902940" sldId="282"/>
            <ac:picMk id="12" creationId="{1AB0661B-3D4E-45C1-995F-BFA9FCC32F8D}"/>
          </ac:picMkLst>
        </pc:picChg>
      </pc:sldChg>
      <pc:sldChg chg="addSp delSp modSp mod">
        <pc:chgData name="POTNOORU HARITHA" userId="d09a159c712311d8" providerId="LiveId" clId="{7F19611D-5E66-400F-A8EC-6F4DA131A32F}" dt="2025-12-10T14:26:28.004" v="89" actId="2711"/>
        <pc:sldMkLst>
          <pc:docMk/>
          <pc:sldMk cId="3985117844" sldId="284"/>
        </pc:sldMkLst>
        <pc:spChg chg="del mod">
          <ac:chgData name="POTNOORU HARITHA" userId="d09a159c712311d8" providerId="LiveId" clId="{7F19611D-5E66-400F-A8EC-6F4DA131A32F}" dt="2025-12-10T14:24:54.832" v="79"/>
          <ac:spMkLst>
            <pc:docMk/>
            <pc:sldMk cId="3985117844" sldId="284"/>
            <ac:spMk id="3" creationId="{66790F43-4CD0-DC06-E6AE-C07D2E4C867C}"/>
          </ac:spMkLst>
        </pc:spChg>
        <pc:spChg chg="add mod">
          <ac:chgData name="POTNOORU HARITHA" userId="d09a159c712311d8" providerId="LiveId" clId="{7F19611D-5E66-400F-A8EC-6F4DA131A32F}" dt="2025-12-10T14:26:28.004" v="89" actId="2711"/>
          <ac:spMkLst>
            <pc:docMk/>
            <pc:sldMk cId="3985117844" sldId="284"/>
            <ac:spMk id="4" creationId="{D4BED564-5C47-5A75-B758-89CC6FA0AAFA}"/>
          </ac:spMkLst>
        </pc:spChg>
        <pc:picChg chg="del">
          <ac:chgData name="POTNOORU HARITHA" userId="d09a159c712311d8" providerId="LiveId" clId="{7F19611D-5E66-400F-A8EC-6F4DA131A32F}" dt="2025-12-10T14:24:51.070" v="77" actId="478"/>
          <ac:picMkLst>
            <pc:docMk/>
            <pc:sldMk cId="3985117844" sldId="284"/>
            <ac:picMk id="5" creationId="{3924C577-987F-0AC4-1CEF-D63FFFC951E3}"/>
          </ac:picMkLst>
        </pc:picChg>
      </pc:sldChg>
      <pc:sldChg chg="addSp delSp modSp mod">
        <pc:chgData name="POTNOORU HARITHA" userId="d09a159c712311d8" providerId="LiveId" clId="{7F19611D-5E66-400F-A8EC-6F4DA131A32F}" dt="2025-12-10T14:28:20.879" v="103" actId="207"/>
        <pc:sldMkLst>
          <pc:docMk/>
          <pc:sldMk cId="3411010922" sldId="286"/>
        </pc:sldMkLst>
        <pc:spChg chg="del mod">
          <ac:chgData name="POTNOORU HARITHA" userId="d09a159c712311d8" providerId="LiveId" clId="{7F19611D-5E66-400F-A8EC-6F4DA131A32F}" dt="2025-12-10T14:27:25.517" v="92"/>
          <ac:spMkLst>
            <pc:docMk/>
            <pc:sldMk cId="3411010922" sldId="286"/>
            <ac:spMk id="3" creationId="{2D89E684-9C27-EDFC-C096-319B4022478A}"/>
          </ac:spMkLst>
        </pc:spChg>
        <pc:spChg chg="add">
          <ac:chgData name="POTNOORU HARITHA" userId="d09a159c712311d8" providerId="LiveId" clId="{7F19611D-5E66-400F-A8EC-6F4DA131A32F}" dt="2025-12-10T14:27:21.528" v="90"/>
          <ac:spMkLst>
            <pc:docMk/>
            <pc:sldMk cId="3411010922" sldId="286"/>
            <ac:spMk id="4" creationId="{57178E35-702C-4C5E-6EB7-349AF73B3A39}"/>
          </ac:spMkLst>
        </pc:spChg>
        <pc:spChg chg="add mod">
          <ac:chgData name="POTNOORU HARITHA" userId="d09a159c712311d8" providerId="LiveId" clId="{7F19611D-5E66-400F-A8EC-6F4DA131A32F}" dt="2025-12-10T14:28:20.879" v="103" actId="207"/>
          <ac:spMkLst>
            <pc:docMk/>
            <pc:sldMk cId="3411010922" sldId="286"/>
            <ac:spMk id="5" creationId="{4F22F666-9AC4-D756-B707-84FCF0539DF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12/10/2025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12/10/2025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12/10/2025</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12/10/2025</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12/10/2025</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12/10/2025</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12/10/2025</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12/10/2025</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12/10/2025</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12/10/2025</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12/10/2025</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12/10/2025</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AAA58-6EDC-C2E8-EF83-FADE6456540C}"/>
              </a:ext>
            </a:extLst>
          </p:cNvPr>
          <p:cNvSpPr>
            <a:spLocks noGrp="1"/>
          </p:cNvSpPr>
          <p:nvPr>
            <p:ph type="ctrTitle"/>
          </p:nvPr>
        </p:nvSpPr>
        <p:spPr>
          <a:xfrm>
            <a:off x="448234" y="580017"/>
            <a:ext cx="11546542" cy="666078"/>
          </a:xfrm>
        </p:spPr>
        <p:txBody>
          <a:bodyPr>
            <a:noAutofit/>
          </a:bodyPr>
          <a:lstStyle/>
          <a:p>
            <a:pPr algn="ctr"/>
            <a:r>
              <a:rPr lang="en-IN" sz="3200" dirty="0"/>
              <a:t>JaVA FLASHCARD LEARNING SYSTEM</a:t>
            </a:r>
          </a:p>
        </p:txBody>
      </p:sp>
      <p:sp>
        <p:nvSpPr>
          <p:cNvPr id="4" name="TextBox 3">
            <a:extLst>
              <a:ext uri="{FF2B5EF4-FFF2-40B4-BE49-F238E27FC236}">
                <a16:creationId xmlns:a16="http://schemas.microsoft.com/office/drawing/2014/main" id="{33643C8C-B29D-144C-BC11-52D5A9945B24}"/>
              </a:ext>
            </a:extLst>
          </p:cNvPr>
          <p:cNvSpPr txBox="1"/>
          <p:nvPr/>
        </p:nvSpPr>
        <p:spPr>
          <a:xfrm>
            <a:off x="1013012" y="2687636"/>
            <a:ext cx="3523130" cy="1631216"/>
          </a:xfrm>
          <a:prstGeom prst="rect">
            <a:avLst/>
          </a:prstGeom>
          <a:noFill/>
        </p:spPr>
        <p:txBody>
          <a:bodyPr wrap="square" rtlCol="0">
            <a:spAutoFit/>
          </a:bodyPr>
          <a:lstStyle/>
          <a:p>
            <a:r>
              <a:rPr lang="en-IN" sz="2000" b="1" dirty="0"/>
              <a:t>Project Member:</a:t>
            </a:r>
          </a:p>
          <a:p>
            <a:r>
              <a:rPr lang="en-IN" sz="2000" dirty="0"/>
              <a:t>Potnooru Madhuri</a:t>
            </a:r>
          </a:p>
          <a:p>
            <a:r>
              <a:rPr lang="en-IN" sz="2000" dirty="0"/>
              <a:t> Deekshit</a:t>
            </a:r>
          </a:p>
          <a:p>
            <a:r>
              <a:rPr lang="en-IN" sz="2000" dirty="0"/>
              <a:t>322103211057</a:t>
            </a:r>
          </a:p>
          <a:p>
            <a:endParaRPr lang="en-IN" sz="2000" dirty="0"/>
          </a:p>
        </p:txBody>
      </p:sp>
      <p:sp>
        <p:nvSpPr>
          <p:cNvPr id="6" name="TextBox 5">
            <a:extLst>
              <a:ext uri="{FF2B5EF4-FFF2-40B4-BE49-F238E27FC236}">
                <a16:creationId xmlns:a16="http://schemas.microsoft.com/office/drawing/2014/main" id="{797BB71B-3F34-32BB-D3E6-697111BF59C2}"/>
              </a:ext>
            </a:extLst>
          </p:cNvPr>
          <p:cNvSpPr txBox="1"/>
          <p:nvPr/>
        </p:nvSpPr>
        <p:spPr>
          <a:xfrm>
            <a:off x="8292353" y="2686793"/>
            <a:ext cx="3406589" cy="1137363"/>
          </a:xfrm>
          <a:prstGeom prst="rect">
            <a:avLst/>
          </a:prstGeom>
          <a:noFill/>
        </p:spPr>
        <p:txBody>
          <a:bodyPr wrap="square" rtlCol="0">
            <a:spAutoFit/>
          </a:bodyPr>
          <a:lstStyle/>
          <a:p>
            <a:r>
              <a:rPr lang="en-IN" sz="2000" b="1" dirty="0">
                <a:latin typeface="+mj-lt"/>
              </a:rPr>
              <a:t>Mentor:</a:t>
            </a:r>
          </a:p>
          <a:p>
            <a:pPr marR="90170">
              <a:lnSpc>
                <a:spcPct val="107000"/>
              </a:lnSpc>
              <a:spcAft>
                <a:spcPts val="800"/>
              </a:spcAft>
            </a:pPr>
            <a:r>
              <a:rPr lang="en-US" sz="2000" dirty="0">
                <a:effectLst/>
                <a:latin typeface="+mj-lt"/>
                <a:ea typeface="Times New Roman" panose="02020603050405020304" pitchFamily="18" charset="0"/>
              </a:rPr>
              <a:t>Mr. G. APPAGI</a:t>
            </a:r>
            <a:endParaRPr lang="en-IN" sz="2000" dirty="0">
              <a:effectLst/>
              <a:latin typeface="+mj-lt"/>
              <a:ea typeface="Times New Roman" panose="02020603050405020304" pitchFamily="18" charset="0"/>
            </a:endParaRPr>
          </a:p>
          <a:p>
            <a:pPr marR="90170">
              <a:lnSpc>
                <a:spcPct val="107000"/>
              </a:lnSpc>
              <a:spcAft>
                <a:spcPts val="800"/>
              </a:spcAft>
            </a:pPr>
            <a:r>
              <a:rPr lang="en-US" sz="2000" dirty="0">
                <a:effectLst/>
                <a:latin typeface="+mj-lt"/>
                <a:ea typeface="Times New Roman" panose="02020603050405020304" pitchFamily="18" charset="0"/>
              </a:rPr>
              <a:t>Assistant Professor</a:t>
            </a:r>
            <a:endParaRPr lang="en-IN" sz="2000" dirty="0"/>
          </a:p>
        </p:txBody>
      </p:sp>
      <p:sp>
        <p:nvSpPr>
          <p:cNvPr id="7" name="TextBox 6">
            <a:extLst>
              <a:ext uri="{FF2B5EF4-FFF2-40B4-BE49-F238E27FC236}">
                <a16:creationId xmlns:a16="http://schemas.microsoft.com/office/drawing/2014/main" id="{9E3E48B0-43E4-4970-44B7-501A525EE28E}"/>
              </a:ext>
            </a:extLst>
          </p:cNvPr>
          <p:cNvSpPr txBox="1"/>
          <p:nvPr/>
        </p:nvSpPr>
        <p:spPr>
          <a:xfrm>
            <a:off x="3307976" y="1360823"/>
            <a:ext cx="5289176" cy="430887"/>
          </a:xfrm>
          <a:prstGeom prst="rect">
            <a:avLst/>
          </a:prstGeom>
          <a:noFill/>
        </p:spPr>
        <p:txBody>
          <a:bodyPr wrap="square" rtlCol="0">
            <a:spAutoFit/>
          </a:bodyPr>
          <a:lstStyle/>
          <a:p>
            <a:r>
              <a:rPr lang="en-IN" sz="2200" b="1" dirty="0">
                <a:effectLst>
                  <a:outerShdw blurRad="38100" dist="38100" dir="2700000" algn="tl">
                    <a:srgbClr val="000000">
                      <a:alpha val="43137"/>
                    </a:srgbClr>
                  </a:outerShdw>
                </a:effectLst>
                <a:latin typeface="Cambria (Headings)"/>
              </a:rPr>
              <a:t>Department of Information Technology</a:t>
            </a:r>
          </a:p>
        </p:txBody>
      </p:sp>
      <p:pic>
        <p:nvPicPr>
          <p:cNvPr id="11" name="Picture 10">
            <a:extLst>
              <a:ext uri="{FF2B5EF4-FFF2-40B4-BE49-F238E27FC236}">
                <a16:creationId xmlns:a16="http://schemas.microsoft.com/office/drawing/2014/main" id="{B20922E3-6F77-6865-018E-269E04685C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53652" y="2106706"/>
            <a:ext cx="4706471" cy="3137647"/>
          </a:xfrm>
          <a:prstGeom prst="rect">
            <a:avLst/>
          </a:prstGeom>
        </p:spPr>
      </p:pic>
    </p:spTree>
    <p:extLst>
      <p:ext uri="{BB962C8B-B14F-4D97-AF65-F5344CB8AC3E}">
        <p14:creationId xmlns:p14="http://schemas.microsoft.com/office/powerpoint/2010/main" val="2707213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B327-24BA-2DF5-66E0-21B6F36B4130}"/>
              </a:ext>
            </a:extLst>
          </p:cNvPr>
          <p:cNvSpPr>
            <a:spLocks noGrp="1"/>
          </p:cNvSpPr>
          <p:nvPr>
            <p:ph type="title"/>
          </p:nvPr>
        </p:nvSpPr>
        <p:spPr/>
        <p:txBody>
          <a:bodyPr/>
          <a:lstStyle/>
          <a:p>
            <a:r>
              <a:rPr lang="en-IN" dirty="0"/>
              <a:t>implementation</a:t>
            </a:r>
          </a:p>
        </p:txBody>
      </p:sp>
      <p:sp>
        <p:nvSpPr>
          <p:cNvPr id="15" name="Rectangle 11">
            <a:extLst>
              <a:ext uri="{FF2B5EF4-FFF2-40B4-BE49-F238E27FC236}">
                <a16:creationId xmlns:a16="http://schemas.microsoft.com/office/drawing/2014/main" id="{B6EDA636-0AED-2151-D7B1-F06B7658D351}"/>
              </a:ext>
            </a:extLst>
          </p:cNvPr>
          <p:cNvSpPr>
            <a:spLocks noGrp="1" noChangeArrowheads="1"/>
          </p:cNvSpPr>
          <p:nvPr>
            <p:ph idx="1"/>
          </p:nvPr>
        </p:nvSpPr>
        <p:spPr bwMode="auto">
          <a:xfrm>
            <a:off x="1326776" y="1598364"/>
            <a:ext cx="9538447" cy="4601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 indent="0">
              <a:buNone/>
            </a:pPr>
            <a:r>
              <a:rPr lang="en-US" b="1" dirty="0">
                <a:solidFill>
                  <a:schemeClr val="accent1"/>
                </a:solidFill>
              </a:rPr>
              <a:t>1. System Design: </a:t>
            </a:r>
            <a:r>
              <a:rPr lang="en-US" dirty="0"/>
              <a:t>Structured into Flashcard, Deck, and Application modules using OOP.</a:t>
            </a:r>
          </a:p>
          <a:p>
            <a:pPr marL="45720" indent="0">
              <a:buNone/>
            </a:pPr>
            <a:r>
              <a:rPr lang="en-US" b="1" dirty="0">
                <a:solidFill>
                  <a:schemeClr val="accent1"/>
                </a:solidFill>
              </a:rPr>
              <a:t>2. Flashcard Module: </a:t>
            </a:r>
            <a:r>
              <a:rPr lang="en-US" dirty="0"/>
              <a:t>Stores question, answer, and Leitner level. Supports updating levels and CSV conversion.</a:t>
            </a:r>
          </a:p>
          <a:p>
            <a:pPr marL="45720" indent="0">
              <a:buNone/>
            </a:pPr>
            <a:r>
              <a:rPr lang="en-US" b="1" dirty="0">
                <a:solidFill>
                  <a:schemeClr val="accent1"/>
                </a:solidFill>
              </a:rPr>
              <a:t>3. Deck Module: </a:t>
            </a:r>
            <a:r>
              <a:rPr lang="en-US" dirty="0"/>
              <a:t>Manages flashcards using Java Collections. Handles saving/loading and weighted card selection.</a:t>
            </a:r>
          </a:p>
          <a:p>
            <a:pPr marL="45720" indent="0">
              <a:buNone/>
            </a:pPr>
            <a:r>
              <a:rPr lang="en-US" b="1" dirty="0">
                <a:solidFill>
                  <a:schemeClr val="accent1"/>
                </a:solidFill>
              </a:rPr>
              <a:t>4. Study Session Logic: </a:t>
            </a:r>
            <a:r>
              <a:rPr lang="en-US" dirty="0"/>
              <a:t>Implements a one-cycle study flow with no repeats. Uses the </a:t>
            </a:r>
            <a:r>
              <a:rPr lang="en-US" b="1" dirty="0"/>
              <a:t>Leitner Method</a:t>
            </a:r>
            <a:r>
              <a:rPr lang="en-US" dirty="0"/>
              <a:t> to adjust card difficulty.</a:t>
            </a:r>
          </a:p>
          <a:p>
            <a:pPr marL="45720" indent="0">
              <a:buNone/>
            </a:pPr>
            <a:r>
              <a:rPr lang="en-US" b="1" dirty="0">
                <a:solidFill>
                  <a:schemeClr val="accent1"/>
                </a:solidFill>
              </a:rPr>
              <a:t>5. User Interface: </a:t>
            </a:r>
            <a:r>
              <a:rPr lang="en-US" dirty="0"/>
              <a:t>Simple menu-driven console for adding, studying, and viewing cards.</a:t>
            </a:r>
          </a:p>
          <a:p>
            <a:pPr marL="45720" indent="0">
              <a:buNone/>
            </a:pPr>
            <a:r>
              <a:rPr lang="en-US" b="1" dirty="0">
                <a:solidFill>
                  <a:schemeClr val="accent1"/>
                </a:solidFill>
              </a:rPr>
              <a:t>6. Testing: </a:t>
            </a:r>
            <a:r>
              <a:rPr lang="en-US" dirty="0"/>
              <a:t>Validated storage, study flow, and error handling.</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35175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88143-3D3F-F3EA-759F-655B4D5CD0E7}"/>
              </a:ext>
            </a:extLst>
          </p:cNvPr>
          <p:cNvSpPr>
            <a:spLocks noGrp="1"/>
          </p:cNvSpPr>
          <p:nvPr>
            <p:ph type="title"/>
          </p:nvPr>
        </p:nvSpPr>
        <p:spPr>
          <a:xfrm>
            <a:off x="1295400" y="-210670"/>
            <a:ext cx="9601200" cy="1143000"/>
          </a:xfrm>
        </p:spPr>
        <p:txBody>
          <a:bodyPr/>
          <a:lstStyle/>
          <a:p>
            <a:r>
              <a:rPr lang="en-IN" dirty="0"/>
              <a:t>result</a:t>
            </a:r>
          </a:p>
        </p:txBody>
      </p:sp>
      <p:pic>
        <p:nvPicPr>
          <p:cNvPr id="8" name="Picture 7">
            <a:extLst>
              <a:ext uri="{FF2B5EF4-FFF2-40B4-BE49-F238E27FC236}">
                <a16:creationId xmlns:a16="http://schemas.microsoft.com/office/drawing/2014/main" id="{40B1F779-2E52-E3B3-359F-E83EEE7B55B1}"/>
              </a:ext>
            </a:extLst>
          </p:cNvPr>
          <p:cNvPicPr>
            <a:picLocks noChangeAspect="1"/>
          </p:cNvPicPr>
          <p:nvPr/>
        </p:nvPicPr>
        <p:blipFill>
          <a:blip r:embed="rId2">
            <a:extLst>
              <a:ext uri="{28A0092B-C50C-407E-A947-70E740481C1C}">
                <a14:useLocalDpi xmlns:a14="http://schemas.microsoft.com/office/drawing/2010/main" val="0"/>
              </a:ext>
            </a:extLst>
          </a:blip>
          <a:srcRect r="12356"/>
          <a:stretch>
            <a:fillRect/>
          </a:stretch>
        </p:blipFill>
        <p:spPr bwMode="auto">
          <a:xfrm>
            <a:off x="1295400" y="1171239"/>
            <a:ext cx="4567518" cy="1996440"/>
          </a:xfrm>
          <a:prstGeom prst="rect">
            <a:avLst/>
          </a:prstGeom>
          <a:noFill/>
          <a:ln>
            <a:noFill/>
          </a:ln>
        </p:spPr>
      </p:pic>
      <p:pic>
        <p:nvPicPr>
          <p:cNvPr id="9" name="Picture 8">
            <a:extLst>
              <a:ext uri="{FF2B5EF4-FFF2-40B4-BE49-F238E27FC236}">
                <a16:creationId xmlns:a16="http://schemas.microsoft.com/office/drawing/2014/main" id="{EC7A556E-095C-6D4A-F8E3-37C72900F7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96940" y="107576"/>
            <a:ext cx="5097780" cy="2827020"/>
          </a:xfrm>
          <a:prstGeom prst="rect">
            <a:avLst/>
          </a:prstGeom>
          <a:noFill/>
          <a:ln>
            <a:noFill/>
          </a:ln>
        </p:spPr>
      </p:pic>
      <p:pic>
        <p:nvPicPr>
          <p:cNvPr id="10" name="Picture 9">
            <a:extLst>
              <a:ext uri="{FF2B5EF4-FFF2-40B4-BE49-F238E27FC236}">
                <a16:creationId xmlns:a16="http://schemas.microsoft.com/office/drawing/2014/main" id="{1C1618DC-472C-C126-9165-A5F2F31302D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77558" y="3208020"/>
            <a:ext cx="4785360" cy="2946400"/>
          </a:xfrm>
          <a:prstGeom prst="rect">
            <a:avLst/>
          </a:prstGeom>
          <a:noFill/>
          <a:ln>
            <a:noFill/>
          </a:ln>
        </p:spPr>
      </p:pic>
      <p:pic>
        <p:nvPicPr>
          <p:cNvPr id="11" name="Picture 10">
            <a:extLst>
              <a:ext uri="{FF2B5EF4-FFF2-40B4-BE49-F238E27FC236}">
                <a16:creationId xmlns:a16="http://schemas.microsoft.com/office/drawing/2014/main" id="{A135C610-112E-D572-377D-900CEC19552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996940" y="2954020"/>
            <a:ext cx="4701540" cy="1727200"/>
          </a:xfrm>
          <a:prstGeom prst="rect">
            <a:avLst/>
          </a:prstGeom>
          <a:noFill/>
          <a:ln>
            <a:noFill/>
          </a:ln>
        </p:spPr>
      </p:pic>
      <p:pic>
        <p:nvPicPr>
          <p:cNvPr id="12" name="Picture 11">
            <a:extLst>
              <a:ext uri="{FF2B5EF4-FFF2-40B4-BE49-F238E27FC236}">
                <a16:creationId xmlns:a16="http://schemas.microsoft.com/office/drawing/2014/main" id="{1AB0661B-3D4E-45C1-995F-BFA9FCC32F8D}"/>
              </a:ext>
            </a:extLst>
          </p:cNvPr>
          <p:cNvPicPr>
            <a:picLocks noChangeAspect="1"/>
          </p:cNvPicPr>
          <p:nvPr/>
        </p:nvPicPr>
        <p:blipFill>
          <a:blip r:embed="rId6"/>
          <a:stretch>
            <a:fillRect/>
          </a:stretch>
        </p:blipFill>
        <p:spPr>
          <a:xfrm>
            <a:off x="5996940" y="4879191"/>
            <a:ext cx="5870575" cy="1333500"/>
          </a:xfrm>
          <a:prstGeom prst="rect">
            <a:avLst/>
          </a:prstGeom>
        </p:spPr>
      </p:pic>
    </p:spTree>
    <p:extLst>
      <p:ext uri="{BB962C8B-B14F-4D97-AF65-F5344CB8AC3E}">
        <p14:creationId xmlns:p14="http://schemas.microsoft.com/office/powerpoint/2010/main" val="118790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B877A-39CD-92AC-CA66-52707DB2437E}"/>
              </a:ext>
            </a:extLst>
          </p:cNvPr>
          <p:cNvSpPr>
            <a:spLocks noGrp="1"/>
          </p:cNvSpPr>
          <p:nvPr>
            <p:ph type="title"/>
          </p:nvPr>
        </p:nvSpPr>
        <p:spPr/>
        <p:txBody>
          <a:bodyPr/>
          <a:lstStyle/>
          <a:p>
            <a:r>
              <a:rPr lang="en-IN" dirty="0"/>
              <a:t>Future enhancement </a:t>
            </a:r>
          </a:p>
        </p:txBody>
      </p:sp>
      <p:sp>
        <p:nvSpPr>
          <p:cNvPr id="4" name="Rectangle 1">
            <a:extLst>
              <a:ext uri="{FF2B5EF4-FFF2-40B4-BE49-F238E27FC236}">
                <a16:creationId xmlns:a16="http://schemas.microsoft.com/office/drawing/2014/main" id="{D4BED564-5C47-5A75-B758-89CC6FA0AAFA}"/>
              </a:ext>
            </a:extLst>
          </p:cNvPr>
          <p:cNvSpPr>
            <a:spLocks noGrp="1" noChangeArrowheads="1"/>
          </p:cNvSpPr>
          <p:nvPr>
            <p:ph idx="1"/>
          </p:nvPr>
        </p:nvSpPr>
        <p:spPr bwMode="auto">
          <a:xfrm>
            <a:off x="1373348" y="1721540"/>
            <a:ext cx="8523687" cy="2805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Add a graphical user interface for easier interaction.</a:t>
            </a:r>
          </a:p>
          <a:p>
            <a:pPr marL="342900" marR="0" lvl="0" indent="-342900" algn="just"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Support multiple decks to organize flashcards by topic.</a:t>
            </a:r>
          </a:p>
          <a:p>
            <a:pPr marL="342900" marR="0" lvl="0" indent="-342900" algn="just"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Provide options to edit or delete existing flashcards.</a:t>
            </a:r>
          </a:p>
          <a:p>
            <a:pPr marL="342900" marR="0" lvl="0" indent="-342900" algn="just"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Integrate advanced spaced-repetition algorithms for better scheduling.</a:t>
            </a:r>
          </a:p>
          <a:p>
            <a:pPr marL="342900" marR="0" lvl="0" indent="-342900" algn="just"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Include basic progress tracking and performance statistics.</a:t>
            </a:r>
          </a:p>
          <a:p>
            <a:pPr marL="342900" marR="0" lvl="0" indent="-342900" algn="just" defTabSz="914400" rtl="0" eaLnBrk="0" fontAlgn="base" latinLnBrk="0" hangingPunct="0">
              <a:lnSpc>
                <a:spcPct val="150000"/>
              </a:lnSpc>
              <a:spcBef>
                <a:spcPct val="0"/>
              </a:spcBef>
              <a:spcAft>
                <a:spcPct val="0"/>
              </a:spcAft>
              <a:buClrTx/>
              <a:buSzTx/>
              <a:tabLst/>
            </a:pPr>
            <a:r>
              <a:rPr kumimoji="0" lang="en-US" altLang="en-US" b="0" i="0" u="none" strike="noStrike" cap="none" normalizeH="0" baseline="0" dirty="0">
                <a:ln>
                  <a:noFill/>
                </a:ln>
                <a:solidFill>
                  <a:schemeClr val="tx1"/>
                </a:solidFill>
                <a:effectLst/>
                <a:ea typeface="Calibri" panose="020F0502020204030204" pitchFamily="34" charset="0"/>
                <a:cs typeface="Calibri" panose="020F0502020204030204" pitchFamily="34" charset="0"/>
              </a:rPr>
              <a:t>Add multimedia support (images/audio) for richer flashcards.</a:t>
            </a:r>
          </a:p>
        </p:txBody>
      </p:sp>
    </p:spTree>
    <p:extLst>
      <p:ext uri="{BB962C8B-B14F-4D97-AF65-F5344CB8AC3E}">
        <p14:creationId xmlns:p14="http://schemas.microsoft.com/office/powerpoint/2010/main" val="3985117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0A30E-D2DC-3C43-815C-4423500B0C06}"/>
              </a:ext>
            </a:extLst>
          </p:cNvPr>
          <p:cNvSpPr>
            <a:spLocks noGrp="1"/>
          </p:cNvSpPr>
          <p:nvPr>
            <p:ph type="title"/>
          </p:nvPr>
        </p:nvSpPr>
        <p:spPr/>
        <p:txBody>
          <a:bodyPr/>
          <a:lstStyle/>
          <a:p>
            <a:r>
              <a:rPr lang="en-IN" dirty="0"/>
              <a:t>conclusion</a:t>
            </a:r>
          </a:p>
        </p:txBody>
      </p:sp>
      <p:sp>
        <p:nvSpPr>
          <p:cNvPr id="5" name="Rectangle 2">
            <a:extLst>
              <a:ext uri="{FF2B5EF4-FFF2-40B4-BE49-F238E27FC236}">
                <a16:creationId xmlns:a16="http://schemas.microsoft.com/office/drawing/2014/main" id="{4F22F666-9AC4-D756-B707-84FCF0539DF4}"/>
              </a:ext>
            </a:extLst>
          </p:cNvPr>
          <p:cNvSpPr>
            <a:spLocks noGrp="1" noChangeArrowheads="1"/>
          </p:cNvSpPr>
          <p:nvPr>
            <p:ph idx="1"/>
          </p:nvPr>
        </p:nvSpPr>
        <p:spPr bwMode="auto">
          <a:xfrm>
            <a:off x="1295400" y="1811069"/>
            <a:ext cx="9601200"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2"/>
                </a:solidFill>
                <a:effectLst/>
                <a:latin typeface="+mj-lt"/>
              </a:rPr>
              <a:t>The Flashcard Learning System provides an effective way to practice active recall and spaced repetition.</a:t>
            </a:r>
          </a:p>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2"/>
                </a:solidFill>
                <a:effectLst/>
                <a:latin typeface="+mj-lt"/>
              </a:rPr>
              <a:t>The integration of the </a:t>
            </a:r>
            <a:r>
              <a:rPr kumimoji="0" lang="en-US" altLang="en-US" b="1" i="0" u="none" strike="noStrike" cap="none" normalizeH="0" baseline="0" dirty="0">
                <a:ln>
                  <a:noFill/>
                </a:ln>
                <a:solidFill>
                  <a:schemeClr val="tx2"/>
                </a:solidFill>
                <a:effectLst/>
                <a:latin typeface="+mj-lt"/>
              </a:rPr>
              <a:t>Leitner Method</a:t>
            </a:r>
            <a:r>
              <a:rPr kumimoji="0" lang="en-US" altLang="en-US" b="0" i="0" u="none" strike="noStrike" cap="none" normalizeH="0" baseline="0" dirty="0">
                <a:ln>
                  <a:noFill/>
                </a:ln>
                <a:solidFill>
                  <a:schemeClr val="tx2"/>
                </a:solidFill>
                <a:effectLst/>
                <a:latin typeface="+mj-lt"/>
              </a:rPr>
              <a:t> helps learners focus more on difficult topics.</a:t>
            </a:r>
          </a:p>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2"/>
                </a:solidFill>
                <a:effectLst/>
                <a:latin typeface="+mj-lt"/>
              </a:rPr>
              <a:t>Java’s object-oriented design and file handling made the system simple, portable, and easy to maintain.</a:t>
            </a:r>
          </a:p>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2"/>
                </a:solidFill>
                <a:effectLst/>
                <a:latin typeface="+mj-lt"/>
              </a:rPr>
              <a:t>The application allows users to create, study, and manage flashcards efficiently.</a:t>
            </a:r>
          </a:p>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2"/>
                </a:solidFill>
                <a:effectLst/>
                <a:latin typeface="+mj-lt"/>
              </a:rPr>
              <a:t>Overall, the project demonstrates how programming can be used to build practical learning tools that support long-term memory retention.</a:t>
            </a:r>
          </a:p>
        </p:txBody>
      </p:sp>
    </p:spTree>
    <p:extLst>
      <p:ext uri="{BB962C8B-B14F-4D97-AF65-F5344CB8AC3E}">
        <p14:creationId xmlns:p14="http://schemas.microsoft.com/office/powerpoint/2010/main" val="3411010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FA831-66AC-280F-870D-F99C487BBAD5}"/>
              </a:ext>
            </a:extLst>
          </p:cNvPr>
          <p:cNvSpPr>
            <a:spLocks noGrp="1"/>
          </p:cNvSpPr>
          <p:nvPr>
            <p:ph type="ctrTitle"/>
          </p:nvPr>
        </p:nvSpPr>
        <p:spPr>
          <a:xfrm>
            <a:off x="3451412" y="848958"/>
            <a:ext cx="5459506" cy="2743200"/>
          </a:xfrm>
        </p:spPr>
        <p:txBody>
          <a:bodyPr/>
          <a:lstStyle/>
          <a:p>
            <a:r>
              <a:rPr lang="en-IN" dirty="0">
                <a:solidFill>
                  <a:schemeClr val="accent1"/>
                </a:solidFill>
              </a:rPr>
              <a:t>Thank you</a:t>
            </a:r>
          </a:p>
        </p:txBody>
      </p:sp>
    </p:spTree>
    <p:extLst>
      <p:ext uri="{BB962C8B-B14F-4D97-AF65-F5344CB8AC3E}">
        <p14:creationId xmlns:p14="http://schemas.microsoft.com/office/powerpoint/2010/main" val="3051006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8BDC7-8DBB-251E-60AC-23CCDA13C550}"/>
              </a:ext>
            </a:extLst>
          </p:cNvPr>
          <p:cNvSpPr>
            <a:spLocks noGrp="1"/>
          </p:cNvSpPr>
          <p:nvPr>
            <p:ph type="title"/>
          </p:nvPr>
        </p:nvSpPr>
        <p:spPr/>
        <p:txBody>
          <a:bodyPr/>
          <a:lstStyle/>
          <a:p>
            <a:r>
              <a:rPr lang="en-IN" dirty="0"/>
              <a:t>index</a:t>
            </a:r>
          </a:p>
        </p:txBody>
      </p:sp>
      <p:sp>
        <p:nvSpPr>
          <p:cNvPr id="3" name="Content Placeholder 2">
            <a:extLst>
              <a:ext uri="{FF2B5EF4-FFF2-40B4-BE49-F238E27FC236}">
                <a16:creationId xmlns:a16="http://schemas.microsoft.com/office/drawing/2014/main" id="{7EF19811-5B43-CC36-EB38-856AC5406CFF}"/>
              </a:ext>
            </a:extLst>
          </p:cNvPr>
          <p:cNvSpPr>
            <a:spLocks noGrp="1"/>
          </p:cNvSpPr>
          <p:nvPr>
            <p:ph idx="1"/>
          </p:nvPr>
        </p:nvSpPr>
        <p:spPr>
          <a:xfrm>
            <a:off x="1295400" y="1595717"/>
            <a:ext cx="9601200" cy="4881284"/>
          </a:xfrm>
        </p:spPr>
        <p:txBody>
          <a:bodyPr>
            <a:normAutofit/>
          </a:bodyPr>
          <a:lstStyle/>
          <a:p>
            <a:r>
              <a:rPr lang="en-IN" b="1" dirty="0"/>
              <a:t>Abstract</a:t>
            </a:r>
          </a:p>
          <a:p>
            <a:r>
              <a:rPr lang="en-IN" b="1" dirty="0"/>
              <a:t>Introduction</a:t>
            </a:r>
          </a:p>
          <a:p>
            <a:r>
              <a:rPr lang="en-IN" b="1" dirty="0"/>
              <a:t>Problem Statement </a:t>
            </a:r>
          </a:p>
          <a:p>
            <a:r>
              <a:rPr lang="en-IN" b="1" dirty="0"/>
              <a:t>Technology Overview</a:t>
            </a:r>
          </a:p>
          <a:p>
            <a:r>
              <a:rPr lang="en-IN" b="1" dirty="0"/>
              <a:t>Dataset </a:t>
            </a:r>
          </a:p>
          <a:p>
            <a:r>
              <a:rPr lang="en-IN" b="1" dirty="0"/>
              <a:t>Implementation </a:t>
            </a:r>
          </a:p>
          <a:p>
            <a:r>
              <a:rPr lang="en-IN" b="1" dirty="0"/>
              <a:t>Result </a:t>
            </a:r>
          </a:p>
          <a:p>
            <a:r>
              <a:rPr lang="en-IN" b="1" dirty="0"/>
              <a:t>Future Enhancement</a:t>
            </a:r>
          </a:p>
          <a:p>
            <a:r>
              <a:rPr lang="en-IN" b="1" dirty="0"/>
              <a:t>Conclusion </a:t>
            </a:r>
          </a:p>
        </p:txBody>
      </p:sp>
    </p:spTree>
    <p:extLst>
      <p:ext uri="{BB962C8B-B14F-4D97-AF65-F5344CB8AC3E}">
        <p14:creationId xmlns:p14="http://schemas.microsoft.com/office/powerpoint/2010/main" val="153042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39C30F-A474-77AE-6D8D-070577D5793C}"/>
              </a:ext>
            </a:extLst>
          </p:cNvPr>
          <p:cNvSpPr>
            <a:spLocks noGrp="1"/>
          </p:cNvSpPr>
          <p:nvPr>
            <p:ph type="title"/>
          </p:nvPr>
        </p:nvSpPr>
        <p:spPr/>
        <p:txBody>
          <a:bodyPr/>
          <a:lstStyle/>
          <a:p>
            <a:pPr algn="ctr"/>
            <a:r>
              <a:rPr lang="en-IN" dirty="0"/>
              <a:t>abstract</a:t>
            </a:r>
          </a:p>
        </p:txBody>
      </p:sp>
      <p:sp>
        <p:nvSpPr>
          <p:cNvPr id="6" name="Rectangle 3">
            <a:extLst>
              <a:ext uri="{FF2B5EF4-FFF2-40B4-BE49-F238E27FC236}">
                <a16:creationId xmlns:a16="http://schemas.microsoft.com/office/drawing/2014/main" id="{3E55EC0C-E4B8-C2D3-1F6D-51DEBAA5820A}"/>
              </a:ext>
            </a:extLst>
          </p:cNvPr>
          <p:cNvSpPr>
            <a:spLocks noGrp="1" noChangeArrowheads="1"/>
          </p:cNvSpPr>
          <p:nvPr>
            <p:ph idx="1"/>
          </p:nvPr>
        </p:nvSpPr>
        <p:spPr bwMode="auto">
          <a:xfrm>
            <a:off x="1210235" y="1854404"/>
            <a:ext cx="9686365"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The Java Flashcard Learning System is designed to improve learning efficiency using active recall.</a:t>
            </a:r>
          </a:p>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Implements the </a:t>
            </a:r>
            <a:r>
              <a:rPr kumimoji="0" lang="en-US" altLang="en-US" b="1" i="0" u="none" strike="noStrike" cap="none" normalizeH="0" baseline="0" dirty="0">
                <a:ln>
                  <a:noFill/>
                </a:ln>
                <a:solidFill>
                  <a:schemeClr val="tx1"/>
                </a:solidFill>
                <a:effectLst/>
                <a:latin typeface="Arial" panose="020B0604020202020204" pitchFamily="34" charset="0"/>
              </a:rPr>
              <a:t>Leitner Method</a:t>
            </a:r>
            <a:r>
              <a:rPr kumimoji="0" lang="en-US" altLang="en-US" b="0" i="0" u="none" strike="noStrike" cap="none" normalizeH="0" baseline="0" dirty="0">
                <a:ln>
                  <a:noFill/>
                </a:ln>
                <a:solidFill>
                  <a:schemeClr val="tx1"/>
                </a:solidFill>
                <a:effectLst/>
                <a:latin typeface="Arial" panose="020B0604020202020204" pitchFamily="34" charset="0"/>
              </a:rPr>
              <a:t>, where flashcards move between levels based on user performance.</a:t>
            </a:r>
          </a:p>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Features include flashcard creation, one-cycle study sessions, performance tracking, and CSV-based data storage.</a:t>
            </a:r>
          </a:p>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The system provides a lightweight, platform-independent study tool.</a:t>
            </a:r>
          </a:p>
          <a:p>
            <a:pPr marL="342900" marR="0" lvl="0" indent="-342900" algn="just"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Arial" panose="020B0604020202020204" pitchFamily="34" charset="0"/>
              </a:rPr>
              <a:t>Enhances long-term memory retention and helps learners revise concepts in an organized and effective manner.</a:t>
            </a:r>
          </a:p>
        </p:txBody>
      </p:sp>
    </p:spTree>
    <p:extLst>
      <p:ext uri="{BB962C8B-B14F-4D97-AF65-F5344CB8AC3E}">
        <p14:creationId xmlns:p14="http://schemas.microsoft.com/office/powerpoint/2010/main" val="2497008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4047" y="-452718"/>
            <a:ext cx="9601200" cy="1143000"/>
          </a:xfrm>
        </p:spPr>
        <p:txBody>
          <a:bodyPr/>
          <a:lstStyle/>
          <a:p>
            <a:r>
              <a:rPr lang="en-US" dirty="0"/>
              <a:t>INTRTODUCTION</a:t>
            </a:r>
          </a:p>
        </p:txBody>
      </p:sp>
      <p:sp>
        <p:nvSpPr>
          <p:cNvPr id="3" name="Content Placeholder 2"/>
          <p:cNvSpPr>
            <a:spLocks noGrp="1"/>
          </p:cNvSpPr>
          <p:nvPr>
            <p:ph idx="1"/>
          </p:nvPr>
        </p:nvSpPr>
        <p:spPr>
          <a:xfrm>
            <a:off x="1165412" y="690282"/>
            <a:ext cx="9807388" cy="5782236"/>
          </a:xfrm>
        </p:spPr>
        <p:txBody>
          <a:bodyPr>
            <a:noAutofit/>
          </a:bodyPr>
          <a:lstStyle/>
          <a:p>
            <a:pPr marL="45720" indent="0" algn="just">
              <a:buNone/>
            </a:pPr>
            <a:r>
              <a:rPr lang="en-US" dirty="0"/>
              <a:t>Flashcards are a simple and effective learning tool that help in quick revision and memorization. The project digitalizes this method to make studying more organized and interactive.</a:t>
            </a:r>
          </a:p>
          <a:p>
            <a:pPr marL="45720" indent="0" algn="just">
              <a:buNone/>
            </a:pPr>
            <a:r>
              <a:rPr lang="en-US" b="1" dirty="0">
                <a:solidFill>
                  <a:schemeClr val="accent1"/>
                </a:solidFill>
              </a:rPr>
              <a:t>Importance</a:t>
            </a:r>
          </a:p>
          <a:p>
            <a:pPr algn="just"/>
            <a:r>
              <a:rPr lang="en-US" dirty="0"/>
              <a:t>Helps learners practice active recall.</a:t>
            </a:r>
          </a:p>
          <a:p>
            <a:pPr algn="just"/>
            <a:r>
              <a:rPr lang="en-US" dirty="0"/>
              <a:t>Supports systematic revision through spaced repetition.</a:t>
            </a:r>
          </a:p>
          <a:p>
            <a:pPr algn="just"/>
            <a:r>
              <a:rPr lang="en-US" dirty="0"/>
              <a:t>Reduces cognitive load by breaking concepts into small units.</a:t>
            </a:r>
          </a:p>
          <a:p>
            <a:pPr marL="45720" indent="0" algn="just">
              <a:buNone/>
            </a:pPr>
            <a:r>
              <a:rPr lang="en-US" b="1" dirty="0">
                <a:solidFill>
                  <a:schemeClr val="accent1"/>
                </a:solidFill>
              </a:rPr>
              <a:t>Main Objective</a:t>
            </a:r>
          </a:p>
          <a:p>
            <a:pPr algn="just"/>
            <a:r>
              <a:rPr lang="en-US" dirty="0"/>
              <a:t>To develop a flashcard-based study system using Java that enables users to create, review, and manage cards effectively.</a:t>
            </a:r>
          </a:p>
          <a:p>
            <a:pPr algn="just"/>
            <a:r>
              <a:rPr lang="en-US" dirty="0"/>
              <a:t>Incorporates the </a:t>
            </a:r>
            <a:r>
              <a:rPr lang="en-US" b="1" dirty="0"/>
              <a:t>Leitner Method</a:t>
            </a:r>
            <a:r>
              <a:rPr lang="en-US" dirty="0"/>
              <a:t>, a spaced repetition technique where flashcards are arranged in levels (boxes) based on how well the learner remembers them. Correct answers move cards to higher levels (reviewed less often), while incorrect answers move them back, ensuring focused revision..</a:t>
            </a:r>
          </a:p>
          <a:p>
            <a:pPr marL="45720" indent="0" algn="just">
              <a:buNone/>
            </a:pPr>
            <a:endParaRPr lang="en-US" dirty="0"/>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4" name="Content Placeholder 3">
            <a:extLst>
              <a:ext uri="{FF2B5EF4-FFF2-40B4-BE49-F238E27FC236}">
                <a16:creationId xmlns:a16="http://schemas.microsoft.com/office/drawing/2014/main" id="{43B4B275-04D1-2B4C-5A15-09F62DEC5F85}"/>
              </a:ext>
            </a:extLst>
          </p:cNvPr>
          <p:cNvSpPr>
            <a:spLocks noGrp="1"/>
          </p:cNvSpPr>
          <p:nvPr>
            <p:ph idx="1"/>
          </p:nvPr>
        </p:nvSpPr>
        <p:spPr>
          <a:xfrm>
            <a:off x="1295400" y="1873624"/>
            <a:ext cx="9601200" cy="4114800"/>
          </a:xfrm>
        </p:spPr>
        <p:txBody>
          <a:bodyPr>
            <a:noAutofit/>
          </a:bodyPr>
          <a:lstStyle/>
          <a:p>
            <a:pPr marL="45720" indent="0" algn="just">
              <a:buNone/>
            </a:pPr>
            <a:r>
              <a:rPr lang="en-US" b="1" dirty="0">
                <a:solidFill>
                  <a:schemeClr val="accent1"/>
                </a:solidFill>
              </a:rPr>
              <a:t>Challenges in Traditional Learning &amp; Revision Methods</a:t>
            </a:r>
          </a:p>
          <a:p>
            <a:pPr algn="just"/>
            <a:r>
              <a:rPr lang="en-US" dirty="0"/>
              <a:t>Students struggle to retain large amounts of information without a structured revision plan.</a:t>
            </a:r>
          </a:p>
          <a:p>
            <a:pPr algn="just"/>
            <a:r>
              <a:rPr lang="en-US" dirty="0"/>
              <a:t>Manual flashcards are difficult to organize, update, and track over time.</a:t>
            </a:r>
          </a:p>
          <a:p>
            <a:pPr algn="just"/>
            <a:r>
              <a:rPr lang="en-US" dirty="0"/>
              <a:t>Lack of personalized repetition leads to forgetting previously learned concepts.</a:t>
            </a:r>
          </a:p>
          <a:p>
            <a:pPr algn="just"/>
            <a:r>
              <a:rPr lang="en-US" dirty="0"/>
              <a:t>Hard to identify which topics are strong and which need more review.</a:t>
            </a:r>
          </a:p>
          <a:p>
            <a:pPr algn="just"/>
            <a:r>
              <a:rPr lang="en-US" dirty="0"/>
              <a:t>No automated method to schedule revisions or measure progress.</a:t>
            </a:r>
          </a:p>
        </p:txBody>
      </p:sp>
    </p:spTree>
    <p:extLst>
      <p:ext uri="{BB962C8B-B14F-4D97-AF65-F5344CB8AC3E}">
        <p14:creationId xmlns:p14="http://schemas.microsoft.com/office/powerpoint/2010/main" val="579920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6894241-4FBC-AB80-64C6-35549341DD7F}"/>
              </a:ext>
            </a:extLst>
          </p:cNvPr>
          <p:cNvSpPr>
            <a:spLocks noGrp="1"/>
          </p:cNvSpPr>
          <p:nvPr>
            <p:ph idx="1"/>
          </p:nvPr>
        </p:nvSpPr>
        <p:spPr>
          <a:xfrm>
            <a:off x="1295400" y="878541"/>
            <a:ext cx="9601200" cy="4114800"/>
          </a:xfrm>
        </p:spPr>
        <p:txBody>
          <a:bodyPr/>
          <a:lstStyle/>
          <a:p>
            <a:pPr marL="45720" indent="0">
              <a:buNone/>
            </a:pPr>
            <a:r>
              <a:rPr lang="en-US" b="1" dirty="0">
                <a:solidFill>
                  <a:schemeClr val="accent1"/>
                </a:solidFill>
              </a:rPr>
              <a:t>Why a Flashcard Learning System is a Solution</a:t>
            </a:r>
          </a:p>
          <a:p>
            <a:r>
              <a:rPr lang="en-US" dirty="0"/>
              <a:t>Encourages </a:t>
            </a:r>
            <a:r>
              <a:rPr lang="en-US" b="1" dirty="0"/>
              <a:t>active recall</a:t>
            </a:r>
            <a:r>
              <a:rPr lang="en-US" dirty="0"/>
              <a:t>, one of the most effective learning techniques.</a:t>
            </a:r>
          </a:p>
          <a:p>
            <a:r>
              <a:rPr lang="en-US" dirty="0"/>
              <a:t>Uses the </a:t>
            </a:r>
            <a:r>
              <a:rPr lang="en-US" b="1" dirty="0"/>
              <a:t>Leitner Method</a:t>
            </a:r>
            <a:r>
              <a:rPr lang="en-US" dirty="0"/>
              <a:t>, which adjusts revision frequency based on user performance.</a:t>
            </a:r>
          </a:p>
          <a:p>
            <a:r>
              <a:rPr lang="en-US" dirty="0"/>
              <a:t>Automatically prioritizes difficult cards, improving learning efficiency.</a:t>
            </a:r>
          </a:p>
          <a:p>
            <a:r>
              <a:rPr lang="en-US" dirty="0"/>
              <a:t>Provides an organized digital platform for creating, storing, and managing study material.</a:t>
            </a:r>
          </a:p>
          <a:p>
            <a:r>
              <a:rPr lang="en-US" dirty="0"/>
              <a:t>Tracks progress and supports consistent, structured revision across any subject area.</a:t>
            </a:r>
          </a:p>
          <a:p>
            <a:pPr marL="45720" indent="0" algn="just">
              <a:buNone/>
            </a:pPr>
            <a:endParaRPr lang="en-IN" dirty="0"/>
          </a:p>
        </p:txBody>
      </p:sp>
    </p:spTree>
    <p:extLst>
      <p:ext uri="{BB962C8B-B14F-4D97-AF65-F5344CB8AC3E}">
        <p14:creationId xmlns:p14="http://schemas.microsoft.com/office/powerpoint/2010/main" val="418264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5423" y="-394447"/>
            <a:ext cx="9601200" cy="1143000"/>
          </a:xfrm>
        </p:spPr>
        <p:txBody>
          <a:bodyPr/>
          <a:lstStyle/>
          <a:p>
            <a:r>
              <a:rPr lang="en-US" dirty="0"/>
              <a:t>TECHNOLOGY OVERVIEW</a:t>
            </a:r>
          </a:p>
        </p:txBody>
      </p:sp>
      <p:sp>
        <p:nvSpPr>
          <p:cNvPr id="9" name="Rectangle 2">
            <a:extLst>
              <a:ext uri="{FF2B5EF4-FFF2-40B4-BE49-F238E27FC236}">
                <a16:creationId xmlns:a16="http://schemas.microsoft.com/office/drawing/2014/main" id="{672CF859-89F8-5CF8-320D-2E58218F0A80}"/>
              </a:ext>
            </a:extLst>
          </p:cNvPr>
          <p:cNvSpPr>
            <a:spLocks noGrp="1" noChangeArrowheads="1"/>
          </p:cNvSpPr>
          <p:nvPr>
            <p:ph sz="half" idx="1"/>
          </p:nvPr>
        </p:nvSpPr>
        <p:spPr bwMode="auto">
          <a:xfrm>
            <a:off x="1109383" y="936811"/>
            <a:ext cx="9973234" cy="5524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 indent="0">
              <a:buNone/>
            </a:pPr>
            <a:r>
              <a:rPr lang="en-US" b="1" dirty="0">
                <a:solidFill>
                  <a:schemeClr val="accent1"/>
                </a:solidFill>
              </a:rPr>
              <a:t>Java Programming Language</a:t>
            </a:r>
          </a:p>
          <a:p>
            <a:r>
              <a:rPr lang="en-US" dirty="0"/>
              <a:t>Core language used to implement the flashcard system.</a:t>
            </a:r>
          </a:p>
          <a:p>
            <a:r>
              <a:rPr lang="en-US" dirty="0"/>
              <a:t>Provides strong support for Object-Oriented Programming (OOP).</a:t>
            </a:r>
          </a:p>
          <a:p>
            <a:r>
              <a:rPr lang="en-US" dirty="0"/>
              <a:t>Platform-independent, making the application portable across operating systems.</a:t>
            </a:r>
          </a:p>
          <a:p>
            <a:pPr marL="45720" indent="0">
              <a:buNone/>
            </a:pPr>
            <a:r>
              <a:rPr lang="en-US" b="1" dirty="0">
                <a:solidFill>
                  <a:schemeClr val="accent1"/>
                </a:solidFill>
              </a:rPr>
              <a:t>Java Collections Framework</a:t>
            </a:r>
          </a:p>
          <a:p>
            <a:r>
              <a:rPr lang="en-US" dirty="0"/>
              <a:t>Used to store and manage flashcards efficiently.</a:t>
            </a:r>
          </a:p>
          <a:p>
            <a:r>
              <a:rPr lang="en-US" dirty="0"/>
              <a:t>Utilizes </a:t>
            </a:r>
            <a:r>
              <a:rPr lang="en-US" dirty="0" err="1"/>
              <a:t>ArrayList</a:t>
            </a:r>
            <a:r>
              <a:rPr lang="en-US" dirty="0"/>
              <a:t>, HashSet, and Map for card storage, tracking, and statistics.</a:t>
            </a:r>
          </a:p>
          <a:p>
            <a:pPr marL="45720" indent="0">
              <a:buNone/>
            </a:pPr>
            <a:r>
              <a:rPr lang="en-US" b="1" dirty="0">
                <a:solidFill>
                  <a:schemeClr val="accent1"/>
                </a:solidFill>
              </a:rPr>
              <a:t>File Handling (CSV Storage)</a:t>
            </a:r>
          </a:p>
          <a:p>
            <a:r>
              <a:rPr lang="en-US" dirty="0"/>
              <a:t>Flashcards are saved in a CSV file for permanent storage.</a:t>
            </a:r>
          </a:p>
          <a:p>
            <a:r>
              <a:rPr lang="en-US" dirty="0"/>
              <a:t>Java I/O and NIO classes (BufferedReader, BufferedWriter, Files, Paths) enable reliable reading and writing.</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8143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4E897A0-FAFC-EBF0-B063-258EDAB67DC0}"/>
              </a:ext>
            </a:extLst>
          </p:cNvPr>
          <p:cNvSpPr>
            <a:spLocks noGrp="1"/>
          </p:cNvSpPr>
          <p:nvPr>
            <p:ph sz="half" idx="1"/>
          </p:nvPr>
        </p:nvSpPr>
        <p:spPr>
          <a:xfrm>
            <a:off x="954741" y="1165411"/>
            <a:ext cx="5141259" cy="4117975"/>
          </a:xfrm>
        </p:spPr>
        <p:txBody>
          <a:bodyPr/>
          <a:lstStyle/>
          <a:p>
            <a:pPr marL="45720" indent="0">
              <a:buNone/>
            </a:pPr>
            <a:r>
              <a:rPr lang="en-US" b="1" dirty="0">
                <a:solidFill>
                  <a:schemeClr val="accent1"/>
                </a:solidFill>
              </a:rPr>
              <a:t>Randomization &amp; Weighted Selection</a:t>
            </a:r>
          </a:p>
          <a:p>
            <a:r>
              <a:rPr lang="en-US" dirty="0"/>
              <a:t>Uses Java’s Random class to pick flashcards based on their Leitner box weights.</a:t>
            </a:r>
          </a:p>
          <a:p>
            <a:r>
              <a:rPr lang="en-US" dirty="0"/>
              <a:t>Ensures difficult cards appear more frequently.</a:t>
            </a:r>
          </a:p>
          <a:p>
            <a:pPr marL="45720" indent="0">
              <a:buNone/>
            </a:pPr>
            <a:r>
              <a:rPr lang="en-US" b="1" dirty="0">
                <a:solidFill>
                  <a:schemeClr val="accent1"/>
                </a:solidFill>
              </a:rPr>
              <a:t>Leitner Spaced Repetition Method</a:t>
            </a:r>
          </a:p>
          <a:p>
            <a:r>
              <a:rPr lang="en-US" dirty="0"/>
              <a:t>Integrated into the logic for promoting/demoting cards.</a:t>
            </a:r>
          </a:p>
          <a:p>
            <a:r>
              <a:rPr lang="en-US" dirty="0"/>
              <a:t>Ensures systematic and effective revision by adjusting card frequency.</a:t>
            </a:r>
          </a:p>
          <a:p>
            <a:pPr marL="45720" indent="0">
              <a:buNone/>
            </a:pPr>
            <a:endParaRPr lang="en-IN" dirty="0"/>
          </a:p>
        </p:txBody>
      </p:sp>
      <p:pic>
        <p:nvPicPr>
          <p:cNvPr id="6" name="Picture 5">
            <a:extLst>
              <a:ext uri="{FF2B5EF4-FFF2-40B4-BE49-F238E27FC236}">
                <a16:creationId xmlns:a16="http://schemas.microsoft.com/office/drawing/2014/main" id="{910EE33D-621E-6EDA-42FA-4CE072E305C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5817" y="1625785"/>
            <a:ext cx="5199251" cy="3466167"/>
          </a:xfrm>
          <a:prstGeom prst="rect">
            <a:avLst/>
          </a:prstGeom>
        </p:spPr>
      </p:pic>
    </p:spTree>
    <p:extLst>
      <p:ext uri="{BB962C8B-B14F-4D97-AF65-F5344CB8AC3E}">
        <p14:creationId xmlns:p14="http://schemas.microsoft.com/office/powerpoint/2010/main" val="3593352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18F4146-4D58-85D1-B6BB-BDA5EBE64872}"/>
              </a:ext>
            </a:extLst>
          </p:cNvPr>
          <p:cNvSpPr>
            <a:spLocks noGrp="1"/>
          </p:cNvSpPr>
          <p:nvPr>
            <p:ph type="title"/>
          </p:nvPr>
        </p:nvSpPr>
        <p:spPr>
          <a:xfrm>
            <a:off x="1295399" y="-201706"/>
            <a:ext cx="9601200" cy="1143000"/>
          </a:xfrm>
        </p:spPr>
        <p:txBody>
          <a:bodyPr/>
          <a:lstStyle/>
          <a:p>
            <a:r>
              <a:rPr lang="en-IN" dirty="0"/>
              <a:t>DATASET</a:t>
            </a:r>
          </a:p>
        </p:txBody>
      </p:sp>
      <p:sp>
        <p:nvSpPr>
          <p:cNvPr id="15" name="Rectangle 2">
            <a:extLst>
              <a:ext uri="{FF2B5EF4-FFF2-40B4-BE49-F238E27FC236}">
                <a16:creationId xmlns:a16="http://schemas.microsoft.com/office/drawing/2014/main" id="{EE9F1253-4FB4-5129-D93F-41E86ECB4B54}"/>
              </a:ext>
            </a:extLst>
          </p:cNvPr>
          <p:cNvSpPr>
            <a:spLocks noGrp="1" noChangeArrowheads="1"/>
          </p:cNvSpPr>
          <p:nvPr>
            <p:ph sz="half" idx="1"/>
          </p:nvPr>
        </p:nvSpPr>
        <p:spPr bwMode="auto">
          <a:xfrm>
            <a:off x="1295399" y="946231"/>
            <a:ext cx="9480177" cy="5616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 indent="0" algn="just">
              <a:buNone/>
            </a:pPr>
            <a:r>
              <a:rPr lang="en-US" dirty="0"/>
              <a:t>All data is </a:t>
            </a:r>
            <a:r>
              <a:rPr lang="en-US" b="1" dirty="0"/>
              <a:t>created by the user</a:t>
            </a:r>
            <a:r>
              <a:rPr lang="en-US" dirty="0"/>
              <a:t> in the form of flashcards during application use and later stored in csv file.</a:t>
            </a:r>
          </a:p>
          <a:p>
            <a:pPr marL="45720" indent="0" algn="just">
              <a:buNone/>
            </a:pPr>
            <a:r>
              <a:rPr lang="en-US" b="1" dirty="0">
                <a:solidFill>
                  <a:schemeClr val="accent1"/>
                </a:solidFill>
              </a:rPr>
              <a:t>Data Structure</a:t>
            </a:r>
          </a:p>
          <a:p>
            <a:pPr marL="45720" indent="0" algn="just">
              <a:buNone/>
            </a:pPr>
            <a:r>
              <a:rPr lang="en-US" dirty="0"/>
              <a:t>Each flashcard consists of:</a:t>
            </a:r>
          </a:p>
          <a:p>
            <a:pPr marL="45720" indent="0" algn="just">
              <a:buNone/>
            </a:pPr>
            <a:r>
              <a:rPr lang="en-US" b="1" dirty="0"/>
              <a:t>Front</a:t>
            </a:r>
            <a:r>
              <a:rPr lang="en-US" dirty="0"/>
              <a:t> – The question or concept. </a:t>
            </a:r>
            <a:r>
              <a:rPr lang="en-US" b="1" dirty="0"/>
              <a:t>Back</a:t>
            </a:r>
            <a:r>
              <a:rPr lang="en-US" dirty="0"/>
              <a:t> – The answer or explanation. </a:t>
            </a:r>
            <a:r>
              <a:rPr lang="en-US" b="1" dirty="0"/>
              <a:t>Box Level</a:t>
            </a:r>
            <a:r>
              <a:rPr lang="en-US" dirty="0"/>
              <a:t> – The Leitner method level (1–5), updated based on performance.</a:t>
            </a:r>
          </a:p>
          <a:p>
            <a:pPr marL="45720" indent="0" algn="just">
              <a:buNone/>
            </a:pPr>
            <a:r>
              <a:rPr lang="en-US" b="1" dirty="0">
                <a:solidFill>
                  <a:schemeClr val="accent1"/>
                </a:solidFill>
              </a:rPr>
              <a:t>Storage Format</a:t>
            </a:r>
          </a:p>
          <a:p>
            <a:pPr marL="45720" indent="0" algn="just">
              <a:buNone/>
            </a:pPr>
            <a:r>
              <a:rPr lang="en-US" dirty="0"/>
              <a:t>Flashcards are stored in a </a:t>
            </a:r>
            <a:r>
              <a:rPr lang="en-US" b="1" dirty="0"/>
              <a:t>CSV file (flashcards.csv)</a:t>
            </a:r>
            <a:r>
              <a:rPr lang="en-US" dirty="0"/>
              <a:t>. Each row represents a flashcard in the format:             front | back | box</a:t>
            </a:r>
          </a:p>
          <a:p>
            <a:pPr marL="45720" indent="0" algn="just">
              <a:buNone/>
            </a:pPr>
            <a:r>
              <a:rPr lang="en-US" b="1" dirty="0">
                <a:solidFill>
                  <a:schemeClr val="accent1"/>
                </a:solidFill>
              </a:rPr>
              <a:t>Purpose of the Dataset</a:t>
            </a:r>
          </a:p>
          <a:p>
            <a:pPr marL="45720" indent="0" algn="just">
              <a:buNone/>
            </a:pPr>
            <a:r>
              <a:rPr lang="en-US" dirty="0"/>
              <a:t>Maintains user-created study material across sessions. Supports spaced repetition by tracking the learning level of each card. Enables seamless loading, saving, and updating of flashcards.</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Cambria (Headings)"/>
            </a:endParaRPr>
          </a:p>
        </p:txBody>
      </p:sp>
    </p:spTree>
    <p:extLst>
      <p:ext uri="{BB962C8B-B14F-4D97-AF65-F5344CB8AC3E}">
        <p14:creationId xmlns:p14="http://schemas.microsoft.com/office/powerpoint/2010/main" val="255730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3031023_Win32.potx" id="{E7C5DF6E-549D-4E9B-935B-C6E8D839CE4F}" vid="{E5B5BF34-C341-4C53-BFF1-BF734FCD4F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Business red line presentation (widescreen)</Template>
  <TotalTime>267</TotalTime>
  <Words>908</Words>
  <Application>Microsoft Office PowerPoint</Application>
  <PresentationFormat>Widescreen</PresentationFormat>
  <Paragraphs>95</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Cambria</vt:lpstr>
      <vt:lpstr>Cambria (Headings)</vt:lpstr>
      <vt:lpstr>Red Line Business 16x9</vt:lpstr>
      <vt:lpstr>JaVA FLASHCARD LEARNING SYSTEM</vt:lpstr>
      <vt:lpstr>index</vt:lpstr>
      <vt:lpstr>abstract</vt:lpstr>
      <vt:lpstr>INTRTODUCTION</vt:lpstr>
      <vt:lpstr>PROBLEM STATEMENT</vt:lpstr>
      <vt:lpstr>PowerPoint Presentation</vt:lpstr>
      <vt:lpstr>TECHNOLOGY OVERVIEW</vt:lpstr>
      <vt:lpstr>PowerPoint Presentation</vt:lpstr>
      <vt:lpstr>DATASET</vt:lpstr>
      <vt:lpstr>implementation</vt:lpstr>
      <vt:lpstr>result</vt:lpstr>
      <vt:lpstr>Future enhancement </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POTNOORU HARITHA</dc:creator>
  <cp:lastModifiedBy>POTNOORU HARITHA</cp:lastModifiedBy>
  <cp:revision>7</cp:revision>
  <dcterms:created xsi:type="dcterms:W3CDTF">2024-12-24T11:26:39Z</dcterms:created>
  <dcterms:modified xsi:type="dcterms:W3CDTF">2025-12-10T14:51:02Z</dcterms:modified>
</cp:coreProperties>
</file>